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DD1D8C-A1D5-4B39-804D-1BC43C591C32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066C0B-F260-4276-B4B3-54C0E990D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526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66C0B-F260-4276-B4B3-54C0E990DA3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073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D72C-2C4B-4CCE-8A0B-E2C746940B23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2F97-3FC5-47A1-97B4-CC9A3B22136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D72C-2C4B-4CCE-8A0B-E2C746940B23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2F97-3FC5-47A1-97B4-CC9A3B2213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D72C-2C4B-4CCE-8A0B-E2C746940B23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2F97-3FC5-47A1-97B4-CC9A3B2213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D72C-2C4B-4CCE-8A0B-E2C746940B23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2F97-3FC5-47A1-97B4-CC9A3B2213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D72C-2C4B-4CCE-8A0B-E2C746940B23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8962F97-3FC5-47A1-97B4-CC9A3B22136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D72C-2C4B-4CCE-8A0B-E2C746940B23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2F97-3FC5-47A1-97B4-CC9A3B2213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D72C-2C4B-4CCE-8A0B-E2C746940B23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2F97-3FC5-47A1-97B4-CC9A3B2213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D72C-2C4B-4CCE-8A0B-E2C746940B23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2F97-3FC5-47A1-97B4-CC9A3B2213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D72C-2C4B-4CCE-8A0B-E2C746940B23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2F97-3FC5-47A1-97B4-CC9A3B2213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D72C-2C4B-4CCE-8A0B-E2C746940B23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2F97-3FC5-47A1-97B4-CC9A3B2213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D72C-2C4B-4CCE-8A0B-E2C746940B23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2F97-3FC5-47A1-97B4-CC9A3B2213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6BCD72C-2C4B-4CCE-8A0B-E2C746940B23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962F97-3FC5-47A1-97B4-CC9A3B221369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980728"/>
            <a:ext cx="7128792" cy="4752528"/>
          </a:xfrm>
        </p:spPr>
        <p:txBody>
          <a:bodyPr>
            <a:normAutofit fontScale="90000"/>
          </a:bodyPr>
          <a:lstStyle/>
          <a:p>
            <a:r>
              <a:rPr lang="ru-RU" sz="3000" dirty="0">
                <a:solidFill>
                  <a:srgbClr val="FFC000"/>
                </a:solidFill>
              </a:rPr>
              <a:t>"Административный регламент по предоставлению Федеральной службой по экологическому, технологическому и атомному надзору государственной услуги по выдаче разрешений на право ведения работ в области использования атомной энергии работникам объектов использования атомной энергии"</a:t>
            </a:r>
          </a:p>
        </p:txBody>
      </p:sp>
    </p:spTree>
    <p:extLst>
      <p:ext uri="{BB962C8B-B14F-4D97-AF65-F5344CB8AC3E}">
        <p14:creationId xmlns:p14="http://schemas.microsoft.com/office/powerpoint/2010/main" val="87687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2708920"/>
            <a:ext cx="8291264" cy="792088"/>
          </a:xfrm>
        </p:spPr>
        <p:txBody>
          <a:bodyPr>
            <a:normAutofit/>
          </a:bodyPr>
          <a:lstStyle/>
          <a:p>
            <a:pPr algn="ctr"/>
            <a:r>
              <a:rPr lang="ru-RU" sz="19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Основания для переоформления ранее выданного разрешения:</a:t>
            </a:r>
            <a:endParaRPr lang="ru-RU" sz="19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07504" y="1268760"/>
            <a:ext cx="8640959" cy="1296144"/>
          </a:xfrm>
        </p:spPr>
        <p:txBody>
          <a:bodyPr>
            <a:normAutofit/>
          </a:bodyPr>
          <a:lstStyle/>
          <a:p>
            <a:r>
              <a:rPr lang="ru-RU" sz="1400" dirty="0">
                <a:solidFill>
                  <a:srgbClr val="FFFF00"/>
                </a:solidFill>
              </a:rPr>
              <a:t>- некомплектность представленных документов;</a:t>
            </a:r>
          </a:p>
          <a:p>
            <a:r>
              <a:rPr lang="ru-RU" sz="1400" dirty="0">
                <a:solidFill>
                  <a:srgbClr val="FFFF00"/>
                </a:solidFill>
              </a:rPr>
              <a:t>- представление документов, содержащих недостоверные сведения, либо документов, оформленных в ненадлежащем порядке, нечитабельность сведений, содержащихся в представленных документах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3212976"/>
            <a:ext cx="4040188" cy="2913187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ru-RU" sz="1400" b="1" dirty="0" smtClean="0"/>
              <a:t>21.12.2011  № 721</a:t>
            </a:r>
          </a:p>
          <a:p>
            <a:endParaRPr lang="ru-RU" sz="1400" dirty="0"/>
          </a:p>
          <a:p>
            <a:r>
              <a:rPr lang="ru-RU" sz="1400" dirty="0" smtClean="0">
                <a:solidFill>
                  <a:srgbClr val="FFFF00"/>
                </a:solidFill>
              </a:rPr>
              <a:t>- </a:t>
            </a:r>
            <a:r>
              <a:rPr lang="ru-RU" sz="1400" dirty="0">
                <a:solidFill>
                  <a:srgbClr val="FFFF00"/>
                </a:solidFill>
              </a:rPr>
              <a:t>перевод работника на другую должность, требующую получения разрешения.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3212976"/>
            <a:ext cx="4041775" cy="2913187"/>
          </a:xfrm>
        </p:spPr>
        <p:txBody>
          <a:bodyPr>
            <a:normAutofit fontScale="92500"/>
          </a:bodyPr>
          <a:lstStyle/>
          <a:p>
            <a:pPr marL="137160" indent="0" algn="ctr">
              <a:buNone/>
            </a:pPr>
            <a:r>
              <a:rPr lang="ru-RU" sz="1400" b="1" dirty="0" smtClean="0"/>
              <a:t>19.12.2018 № 623</a:t>
            </a:r>
          </a:p>
          <a:p>
            <a:pPr marL="137160" indent="0">
              <a:buNone/>
            </a:pPr>
            <a:r>
              <a:rPr lang="ru-RU" sz="1400" dirty="0" smtClean="0">
                <a:solidFill>
                  <a:srgbClr val="FFFF00"/>
                </a:solidFill>
              </a:rPr>
              <a:t>- </a:t>
            </a:r>
            <a:r>
              <a:rPr lang="ru-RU" sz="1400" dirty="0">
                <a:solidFill>
                  <a:srgbClr val="FFFF00"/>
                </a:solidFill>
              </a:rPr>
              <a:t>реорганизация юридического лица в форме преобразования при изменении его места нахождения или наименования, если должностные обязанности владельца разрешения не изменились;</a:t>
            </a:r>
          </a:p>
          <a:p>
            <a:pPr marL="137160" indent="0">
              <a:buNone/>
            </a:pPr>
            <a:r>
              <a:rPr lang="ru-RU" sz="1400" dirty="0">
                <a:solidFill>
                  <a:srgbClr val="FFFF00"/>
                </a:solidFill>
              </a:rPr>
              <a:t>- переименование должности без изменения должностных обязанностей;</a:t>
            </a:r>
          </a:p>
          <a:p>
            <a:pPr marL="137160" indent="0">
              <a:buNone/>
            </a:pPr>
            <a:r>
              <a:rPr lang="ru-RU" sz="1400" dirty="0">
                <a:solidFill>
                  <a:srgbClr val="FFFF00"/>
                </a:solidFill>
              </a:rPr>
              <a:t>- назначение работника на должность, которую он имел право замещать на основании ранее выданного действующего разрешения;</a:t>
            </a:r>
          </a:p>
          <a:p>
            <a:pPr marL="137160" indent="0">
              <a:buNone/>
            </a:pPr>
            <a:r>
              <a:rPr lang="ru-RU" sz="1400" dirty="0">
                <a:solidFill>
                  <a:srgbClr val="FFFF00"/>
                </a:solidFill>
              </a:rPr>
              <a:t>- изменение фамилии или имени или отчества заявителя.</a:t>
            </a:r>
          </a:p>
          <a:p>
            <a:pPr marL="137160" indent="0">
              <a:buNone/>
            </a:pPr>
            <a:endParaRPr lang="ru-RU" sz="1200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467544" y="476672"/>
            <a:ext cx="8291264" cy="792088"/>
          </a:xfrm>
          <a:prstGeom prst="rect">
            <a:avLst/>
          </a:prstGeom>
        </p:spPr>
        <p:txBody>
          <a:bodyPr vert="horz" anchor="ctr">
            <a:normAutofit fontScale="85000" lnSpcReduction="20000"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400" b="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Основания для отказа в переоформлении выданного  разрешения (п. 42 регламента от 19.12.2018 № 623)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917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908720"/>
            <a:ext cx="8229600" cy="5040560"/>
          </a:xfrm>
        </p:spPr>
        <p:txBody>
          <a:bodyPr>
            <a:noAutofit/>
          </a:bodyPr>
          <a:lstStyle/>
          <a:p>
            <a:r>
              <a:rPr lang="ru-RU" sz="3000" dirty="0" smtClean="0">
                <a:solidFill>
                  <a:srgbClr val="FFC000"/>
                </a:solidFill>
              </a:rPr>
              <a:t>Разрешение является документом, дающим работнику организации право ведения работ согласно должностным обязанностям только по конкретной должности, конкретному виду деятельности и на конкретном объекте использования атомной энергии</a:t>
            </a:r>
            <a:endParaRPr lang="ru-RU" sz="3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54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7410"/>
          </a:xfrm>
        </p:spPr>
        <p:txBody>
          <a:bodyPr numCol="1">
            <a:normAutofit/>
          </a:bodyPr>
          <a:lstStyle/>
          <a:p>
            <a:r>
              <a:rPr lang="ru-RU" sz="2400" dirty="0">
                <a:solidFill>
                  <a:srgbClr val="FFC000"/>
                </a:solidFill>
              </a:rPr>
              <a:t>Изменились сроки предоставления государственной услуги: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>21.12.2011 № 721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ru-RU" dirty="0" smtClean="0"/>
              <a:t>19.12.2019 № 623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r>
              <a:rPr lang="ru-RU" sz="1800" dirty="0">
                <a:solidFill>
                  <a:srgbClr val="FFFF00"/>
                </a:solidFill>
              </a:rPr>
              <a:t>При переоформлении выданного </a:t>
            </a:r>
            <a:r>
              <a:rPr lang="ru-RU" sz="1800" dirty="0" smtClean="0">
                <a:solidFill>
                  <a:srgbClr val="FFFF00"/>
                </a:solidFill>
              </a:rPr>
              <a:t>разрешения </a:t>
            </a:r>
            <a:r>
              <a:rPr lang="ru-RU" sz="1800" dirty="0">
                <a:solidFill>
                  <a:srgbClr val="FFFF00"/>
                </a:solidFill>
              </a:rPr>
              <a:t>– 40 рабочих </a:t>
            </a:r>
            <a:r>
              <a:rPr lang="ru-RU" sz="1800" dirty="0" smtClean="0">
                <a:solidFill>
                  <a:srgbClr val="FFFF00"/>
                </a:solidFill>
              </a:rPr>
              <a:t>дней;</a:t>
            </a:r>
          </a:p>
          <a:p>
            <a:r>
              <a:rPr lang="ru-RU" sz="1800" dirty="0">
                <a:solidFill>
                  <a:srgbClr val="FFFF00"/>
                </a:solidFill>
              </a:rPr>
              <a:t>При выдаче дубликата разрешения – 30 рабочих </a:t>
            </a:r>
            <a:r>
              <a:rPr lang="ru-RU" sz="1800" dirty="0" smtClean="0">
                <a:solidFill>
                  <a:srgbClr val="FFFF00"/>
                </a:solidFill>
              </a:rPr>
              <a:t>дней;</a:t>
            </a:r>
          </a:p>
          <a:p>
            <a:r>
              <a:rPr lang="ru-RU" sz="1800" dirty="0">
                <a:solidFill>
                  <a:srgbClr val="FFFF00"/>
                </a:solidFill>
              </a:rPr>
              <a:t>Процедура возобновления действия выданного разрешения в случае </a:t>
            </a:r>
            <a:r>
              <a:rPr lang="ru-RU" sz="1800" dirty="0" smtClean="0">
                <a:solidFill>
                  <a:srgbClr val="FFFF00"/>
                </a:solidFill>
              </a:rPr>
              <a:t>его приостановления </a:t>
            </a:r>
            <a:r>
              <a:rPr lang="ru-RU" sz="1800" dirty="0">
                <a:solidFill>
                  <a:srgbClr val="FFFF00"/>
                </a:solidFill>
              </a:rPr>
              <a:t>– 40 рабочих </a:t>
            </a:r>
            <a:r>
              <a:rPr lang="ru-RU" sz="1800" dirty="0" smtClean="0">
                <a:solidFill>
                  <a:srgbClr val="FFFF00"/>
                </a:solidFill>
              </a:rPr>
              <a:t>дней;</a:t>
            </a:r>
          </a:p>
          <a:p>
            <a:r>
              <a:rPr lang="ru-RU" sz="1800" dirty="0">
                <a:solidFill>
                  <a:srgbClr val="FFFF00"/>
                </a:solidFill>
              </a:rPr>
              <a:t>Срок проведения проверки теоретических знаний составляет 20 рабочих дней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sz="1800" dirty="0">
                <a:solidFill>
                  <a:srgbClr val="FFFF00"/>
                </a:solidFill>
              </a:rPr>
              <a:t>При переоформлении выданного разрешения – 30 рабочих </a:t>
            </a:r>
            <a:r>
              <a:rPr lang="ru-RU" sz="1800" dirty="0" smtClean="0">
                <a:solidFill>
                  <a:srgbClr val="FFFF00"/>
                </a:solidFill>
              </a:rPr>
              <a:t>дней;</a:t>
            </a:r>
          </a:p>
          <a:p>
            <a:r>
              <a:rPr lang="ru-RU" sz="1800" dirty="0">
                <a:solidFill>
                  <a:srgbClr val="FFFF00"/>
                </a:solidFill>
              </a:rPr>
              <a:t>При выдаче дубликата разрешения – 20 рабочих </a:t>
            </a:r>
            <a:r>
              <a:rPr lang="ru-RU" sz="1800" dirty="0" smtClean="0">
                <a:solidFill>
                  <a:srgbClr val="FFFF00"/>
                </a:solidFill>
              </a:rPr>
              <a:t>дней;</a:t>
            </a:r>
          </a:p>
          <a:p>
            <a:r>
              <a:rPr lang="ru-RU" sz="1800" dirty="0">
                <a:solidFill>
                  <a:srgbClr val="FFFF00"/>
                </a:solidFill>
              </a:rPr>
              <a:t>Срок проведения проверки теоретических знаний не более 30 рабочих дней</a:t>
            </a:r>
            <a:endParaRPr lang="ru-RU" sz="1800" dirty="0" smtClean="0">
              <a:solidFill>
                <a:srgbClr val="FFFF00"/>
              </a:solidFill>
            </a:endParaRPr>
          </a:p>
          <a:p>
            <a:endParaRPr lang="ru-RU" sz="1800" dirty="0" smtClean="0"/>
          </a:p>
          <a:p>
            <a:pPr marL="13716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6424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rgbClr val="FFC000"/>
                </a:solidFill>
              </a:rPr>
              <a:t>Требования к предоставлению документов </a:t>
            </a:r>
            <a:r>
              <a:rPr lang="ru-RU" sz="2400" dirty="0" smtClean="0">
                <a:solidFill>
                  <a:srgbClr val="FFC000"/>
                </a:solidFill>
              </a:rPr>
              <a:t>для получения разрешения </a:t>
            </a:r>
            <a:r>
              <a:rPr lang="ru-RU" sz="2400" dirty="0">
                <a:solidFill>
                  <a:srgbClr val="FFC000"/>
                </a:solidFill>
              </a:rPr>
              <a:t>на право ведения работ в области использования атомной энергии.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b="1" dirty="0" smtClean="0"/>
              <a:t> </a:t>
            </a:r>
            <a:r>
              <a:rPr lang="ru-RU" b="1" dirty="0"/>
              <a:t>21.12.2011 № 721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ru-RU" b="1" dirty="0"/>
              <a:t>19.12.2018 № 623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dirty="0">
                <a:solidFill>
                  <a:srgbClr val="FFFF00"/>
                </a:solidFill>
              </a:rPr>
              <a:t>Допускается направлять комплекты документов на нескольких заявителей с одним сопроводительным письмом.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>
                <a:solidFill>
                  <a:srgbClr val="FFFF00"/>
                </a:solidFill>
              </a:rPr>
              <a:t>Направлять несколько заявлений и прилагаемых к ним комплектов документом одним сопроводительным письмом не допускается.</a:t>
            </a:r>
          </a:p>
        </p:txBody>
      </p:sp>
    </p:spTree>
    <p:extLst>
      <p:ext uri="{BB962C8B-B14F-4D97-AF65-F5344CB8AC3E}">
        <p14:creationId xmlns:p14="http://schemas.microsoft.com/office/powerpoint/2010/main" val="1551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rgbClr val="FFC000"/>
                </a:solidFill>
              </a:rPr>
              <a:t>Требования к содержанию заявления: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3178696" cy="750887"/>
          </a:xfrm>
        </p:spPr>
        <p:txBody>
          <a:bodyPr/>
          <a:lstStyle/>
          <a:p>
            <a:r>
              <a:rPr lang="ru-RU" b="1" dirty="0"/>
              <a:t>21.12.2011 № 721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563889" y="1535112"/>
            <a:ext cx="5122912" cy="750887"/>
          </a:xfrm>
        </p:spPr>
        <p:txBody>
          <a:bodyPr/>
          <a:lstStyle/>
          <a:p>
            <a:pPr algn="ctr"/>
            <a:r>
              <a:rPr lang="ru-RU" b="1" dirty="0"/>
              <a:t>19.12.2018 № 623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492896"/>
            <a:ext cx="2386608" cy="3633267"/>
          </a:xfrm>
        </p:spPr>
        <p:txBody>
          <a:bodyPr/>
          <a:lstStyle/>
          <a:p>
            <a:pPr marL="137160" indent="0"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___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563889" y="2492896"/>
            <a:ext cx="5122912" cy="3633267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FF00"/>
                </a:solidFill>
              </a:rPr>
              <a:t>вид </a:t>
            </a:r>
            <a:r>
              <a:rPr lang="ru-RU" sz="2000" dirty="0">
                <a:solidFill>
                  <a:srgbClr val="FFFF00"/>
                </a:solidFill>
              </a:rPr>
              <a:t>деятельности на конкретном объекте использования атомной энергии;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юридический </a:t>
            </a:r>
            <a:r>
              <a:rPr lang="ru-RU" sz="2000" dirty="0">
                <a:solidFill>
                  <a:srgbClr val="FFFF00"/>
                </a:solidFill>
              </a:rPr>
              <a:t>адрес организации;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номера </a:t>
            </a:r>
            <a:r>
              <a:rPr lang="ru-RU" sz="2000" dirty="0">
                <a:solidFill>
                  <a:srgbClr val="FFFF00"/>
                </a:solidFill>
              </a:rPr>
              <a:t>контактных телефонов;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факс </a:t>
            </a:r>
            <a:r>
              <a:rPr lang="ru-RU" sz="2000" dirty="0">
                <a:solidFill>
                  <a:srgbClr val="FFFF00"/>
                </a:solidFill>
              </a:rPr>
              <a:t>и адрес эл/почты;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подпись </a:t>
            </a:r>
            <a:r>
              <a:rPr lang="ru-RU" sz="2000" dirty="0">
                <a:solidFill>
                  <a:srgbClr val="FFFF00"/>
                </a:solidFill>
              </a:rPr>
              <a:t>руководителя организации;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перечень </a:t>
            </a:r>
            <a:r>
              <a:rPr lang="ru-RU" sz="2000" dirty="0">
                <a:solidFill>
                  <a:srgbClr val="FFFF00"/>
                </a:solidFill>
              </a:rPr>
              <a:t>прилагаемых документов к заявлению.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2253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FFC000"/>
                </a:solidFill>
              </a:rPr>
              <a:t>По проведению проверки теоретических знаний.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340768"/>
            <a:ext cx="4032448" cy="525736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21.12.2011 № 721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340768"/>
            <a:ext cx="4041775" cy="504057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19.12.2018 № 623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204864"/>
            <a:ext cx="4040188" cy="3921299"/>
          </a:xfrm>
        </p:spPr>
        <p:txBody>
          <a:bodyPr>
            <a:normAutofit lnSpcReduction="10000"/>
          </a:bodyPr>
          <a:lstStyle/>
          <a:p>
            <a:pPr marL="137160" indent="0" algn="just">
              <a:buNone/>
            </a:pPr>
            <a:r>
              <a:rPr lang="ru-RU" sz="1600" dirty="0">
                <a:solidFill>
                  <a:srgbClr val="FFFF00"/>
                </a:solidFill>
              </a:rPr>
              <a:t>При отрицательном результате оценки знаний или неявке заявителя на проверку знаний без уважительной причины МТУ </a:t>
            </a:r>
            <a:r>
              <a:rPr lang="ru-RU" sz="1600" dirty="0" err="1">
                <a:solidFill>
                  <a:srgbClr val="FFFF00"/>
                </a:solidFill>
              </a:rPr>
              <a:t>Ростехнадзора</a:t>
            </a:r>
            <a:r>
              <a:rPr lang="ru-RU" sz="1600" dirty="0">
                <a:solidFill>
                  <a:srgbClr val="FFFF00"/>
                </a:solidFill>
              </a:rPr>
              <a:t> возвращает документы с правом на последующую сдачу экзамена через 1 месяц. При неудовлетворительной оценке на повторной проверке знаний у кандидата остается право на пересдачу через 6 месяцев. При неудовлетворительных результатах второй проверки знаний заявитель может быть представлен к получению разрешения не ранее, чем через год после даты проведения второй проверки.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204864"/>
            <a:ext cx="4041775" cy="3921299"/>
          </a:xfrm>
        </p:spPr>
        <p:txBody>
          <a:bodyPr>
            <a:normAutofit/>
          </a:bodyPr>
          <a:lstStyle/>
          <a:p>
            <a:pPr marL="137160" indent="0" algn="just">
              <a:buNone/>
            </a:pPr>
            <a:r>
              <a:rPr lang="ru-RU" sz="1600" dirty="0">
                <a:solidFill>
                  <a:srgbClr val="FFFF00"/>
                </a:solidFill>
              </a:rPr>
              <a:t>Отрицательный результат проверки теоретических знаний заявителя или неявка заявителя без уважительной причины должностное лицо, ответственное за предоставление государственной услуги, обеспечивает возврат комплекта документов заявителю в течении 3 рабочих дней со дня проведения проверки теоретических </a:t>
            </a:r>
          </a:p>
        </p:txBody>
      </p:sp>
    </p:spTree>
    <p:extLst>
      <p:ext uri="{BB962C8B-B14F-4D97-AF65-F5344CB8AC3E}">
        <p14:creationId xmlns:p14="http://schemas.microsoft.com/office/powerpoint/2010/main" val="222811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836712"/>
            <a:ext cx="4040188" cy="1449287"/>
          </a:xfrm>
        </p:spPr>
        <p:txBody>
          <a:bodyPr>
            <a:normAutofit/>
          </a:bodyPr>
          <a:lstStyle/>
          <a:p>
            <a:pPr algn="ctr"/>
            <a:r>
              <a:rPr lang="ru-RU" sz="1200" dirty="0" smtClean="0"/>
              <a:t>21.12.2011  721</a:t>
            </a:r>
          </a:p>
          <a:p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Справка 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или копия протокола о прохождении заявителем проверки практических навыков (для оперативного персонала)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836712"/>
            <a:ext cx="4041775" cy="1449287"/>
          </a:xfrm>
        </p:spPr>
        <p:txBody>
          <a:bodyPr>
            <a:normAutofit fontScale="92500"/>
          </a:bodyPr>
          <a:lstStyle/>
          <a:p>
            <a:pPr algn="ctr"/>
            <a:r>
              <a:rPr lang="ru-RU" sz="1200" dirty="0"/>
              <a:t>19.12.2018 № </a:t>
            </a:r>
            <a:r>
              <a:rPr lang="ru-RU" sz="1200" dirty="0" smtClean="0"/>
              <a:t>623</a:t>
            </a:r>
          </a:p>
          <a:p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подаче нескольких заявлений на разные виды деятельности допускается предоставление заверенных копий медицинских </a:t>
            </a:r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справок;</a:t>
            </a:r>
          </a:p>
          <a:p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Копия протокола о прохождении заявителем проверки теоретических знаний.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95536" y="188640"/>
            <a:ext cx="8507288" cy="3849291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ru-RU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Отличие в документах предоставляемых для получения разрешения в области использования атомной энергии</a:t>
            </a:r>
            <a:endParaRPr lang="ru-RU" sz="2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Объект 4"/>
          <p:cNvSpPr>
            <a:spLocks noGrp="1"/>
          </p:cNvSpPr>
          <p:nvPr>
            <p:ph sz="quarter" idx="2"/>
          </p:nvPr>
        </p:nvSpPr>
        <p:spPr>
          <a:xfrm>
            <a:off x="609600" y="2429272"/>
            <a:ext cx="8507288" cy="3849291"/>
          </a:xfrm>
        </p:spPr>
        <p:txBody>
          <a:bodyPr>
            <a:normAutofit fontScale="92500"/>
          </a:bodyPr>
          <a:lstStyle/>
          <a:p>
            <a:pPr marL="137160" indent="0" algn="ctr">
              <a:buNone/>
            </a:pPr>
            <a:r>
              <a:rPr lang="ru-RU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Отличие в </a:t>
            </a:r>
            <a:r>
              <a:rPr lang="ru-RU" sz="2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документах </a:t>
            </a:r>
            <a:r>
              <a:rPr lang="ru-RU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предоставляемых </a:t>
            </a:r>
            <a:r>
              <a:rPr lang="ru-RU" sz="2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продления срока действия выданного разрешения в области использования атомной </a:t>
            </a:r>
            <a:r>
              <a:rPr lang="ru-RU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энергии</a:t>
            </a:r>
            <a:r>
              <a:rPr lang="ru-RU" sz="2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п. 32 Регламента от 19.12.2018 № 623)</a:t>
            </a:r>
          </a:p>
          <a:p>
            <a:pPr algn="ctr"/>
            <a:endParaRPr lang="ru-RU" sz="16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подаче нескольких заявлений на разные виды деятельности допускается предоставление заверенных копий медицинских справок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ctr"/>
            <a:endParaRPr lang="ru-RU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37160" indent="0" algn="ctr">
              <a:buNone/>
            </a:pPr>
            <a:r>
              <a:rPr lang="ru-RU" sz="2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Отличие в документах </a:t>
            </a:r>
            <a:r>
              <a:rPr lang="ru-RU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предоставляемых  </a:t>
            </a:r>
            <a:r>
              <a:rPr lang="ru-RU" sz="2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переоформления выданного разрешения в области использования атомной </a:t>
            </a:r>
            <a:r>
              <a:rPr lang="ru-RU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энергии</a:t>
            </a:r>
            <a:r>
              <a:rPr lang="ru-RU" sz="2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 п. </a:t>
            </a:r>
            <a:r>
              <a:rPr lang="ru-RU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33 </a:t>
            </a:r>
            <a:r>
              <a:rPr lang="ru-RU" sz="2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Регламента от </a:t>
            </a:r>
            <a:r>
              <a:rPr lang="ru-RU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19.12.2018 № 623)</a:t>
            </a:r>
          </a:p>
          <a:p>
            <a:endParaRPr lang="ru-RU" sz="16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оригинал ранее выданного разрешения с приложением условий действия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разрешения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978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rgbClr val="FFC000"/>
                </a:solidFill>
              </a:rPr>
              <a:t>Основания для отказа в приеме документов, необходимых для предоставления государственной услуги: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5050904" cy="750887"/>
          </a:xfrm>
        </p:spPr>
        <p:txBody>
          <a:bodyPr/>
          <a:lstStyle/>
          <a:p>
            <a:pPr algn="ctr"/>
            <a:r>
              <a:rPr lang="ru-RU" b="1" dirty="0"/>
              <a:t>21.12.2011 № 721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652120" y="1556792"/>
            <a:ext cx="3096344" cy="729207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19.12.2018 № 623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48880"/>
            <a:ext cx="5122912" cy="4464496"/>
          </a:xfrm>
        </p:spPr>
        <p:txBody>
          <a:bodyPr>
            <a:noAutofit/>
          </a:bodyPr>
          <a:lstStyle/>
          <a:p>
            <a:r>
              <a:rPr lang="ru-RU" sz="1800" dirty="0">
                <a:solidFill>
                  <a:srgbClr val="FFFF00"/>
                </a:solidFill>
              </a:rPr>
              <a:t>- нарушение заявителем требований к комплекту документов, предусмотренных;</a:t>
            </a:r>
          </a:p>
          <a:p>
            <a:r>
              <a:rPr lang="ru-RU" sz="1800" dirty="0">
                <a:solidFill>
                  <a:srgbClr val="FFFF00"/>
                </a:solidFill>
              </a:rPr>
              <a:t>- несоответствие сведений о заявителе установленным квалификационным требованиям;</a:t>
            </a:r>
          </a:p>
          <a:p>
            <a:r>
              <a:rPr lang="ru-RU" sz="1800" dirty="0">
                <a:solidFill>
                  <a:srgbClr val="FFFF00"/>
                </a:solidFill>
              </a:rPr>
              <a:t>- несоответствие заявленной деятельности требованием федеральных норм и правил по обеспечению ядерной и радиационной безопасности;</a:t>
            </a:r>
          </a:p>
          <a:p>
            <a:r>
              <a:rPr lang="ru-RU" sz="1800" dirty="0">
                <a:solidFill>
                  <a:srgbClr val="FFFF00"/>
                </a:solidFill>
              </a:rPr>
              <a:t>- обнаружение в документах не достоверной информации;</a:t>
            </a:r>
          </a:p>
          <a:p>
            <a:r>
              <a:rPr lang="ru-RU" sz="1800" dirty="0">
                <a:solidFill>
                  <a:srgbClr val="FFFF00"/>
                </a:solidFill>
              </a:rPr>
              <a:t>- нарушение заявителем правил оформление документов.</a:t>
            </a:r>
          </a:p>
          <a:p>
            <a:endParaRPr lang="ru-RU" sz="16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724128" y="2348880"/>
            <a:ext cx="3168352" cy="3777283"/>
          </a:xfrm>
        </p:spPr>
        <p:txBody>
          <a:bodyPr/>
          <a:lstStyle/>
          <a:p>
            <a:pPr marL="137160" indent="0">
              <a:buNone/>
            </a:pPr>
            <a:r>
              <a:rPr lang="ru-RU" dirty="0" smtClean="0">
                <a:solidFill>
                  <a:srgbClr val="FFFF00"/>
                </a:solidFill>
              </a:rPr>
              <a:t>Не предусмотрены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FFC000"/>
                </a:solidFill>
                <a:effectLst/>
              </a:rPr>
              <a:t>Основания для отказа в выдаче </a:t>
            </a:r>
            <a:r>
              <a:rPr lang="ru-RU" sz="2400" dirty="0" smtClean="0">
                <a:solidFill>
                  <a:srgbClr val="FFC000"/>
                </a:solidFill>
                <a:effectLst/>
              </a:rPr>
              <a:t>разрешения:</a:t>
            </a:r>
            <a:endParaRPr lang="ru-RU" sz="2400" dirty="0">
              <a:solidFill>
                <a:srgbClr val="FFC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525736"/>
          </a:xfrm>
        </p:spPr>
        <p:txBody>
          <a:bodyPr/>
          <a:lstStyle/>
          <a:p>
            <a:pPr algn="ctr"/>
            <a:r>
              <a:rPr lang="ru-RU" b="1" dirty="0"/>
              <a:t>21.12.2011 № 721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525736"/>
          </a:xfrm>
        </p:spPr>
        <p:txBody>
          <a:bodyPr/>
          <a:lstStyle/>
          <a:p>
            <a:pPr algn="ctr"/>
            <a:r>
              <a:rPr lang="ru-RU" b="1" dirty="0"/>
              <a:t>19.12.2018 № 623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916832"/>
            <a:ext cx="4040188" cy="4209331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ru-RU" sz="1400" dirty="0"/>
              <a:t> </a:t>
            </a:r>
            <a:r>
              <a:rPr lang="ru-RU" sz="1400" dirty="0">
                <a:solidFill>
                  <a:srgbClr val="FFFF00"/>
                </a:solidFill>
              </a:rPr>
              <a:t>- заявление и комплект документов не соответствуют требованиям приложения № 3 Регламента, специалист возвращает комплект документов для доработки с указанием в сопроводительном письме выявленных недостатков.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4752528"/>
          </a:xfrm>
        </p:spPr>
        <p:txBody>
          <a:bodyPr>
            <a:normAutofit fontScale="85000" lnSpcReduction="10000"/>
          </a:bodyPr>
          <a:lstStyle/>
          <a:p>
            <a:r>
              <a:rPr lang="ru-RU" sz="1600" dirty="0">
                <a:solidFill>
                  <a:srgbClr val="FFFF00"/>
                </a:solidFill>
              </a:rPr>
              <a:t>- некомплектность представленных документов;</a:t>
            </a:r>
          </a:p>
          <a:p>
            <a:r>
              <a:rPr lang="ru-RU" sz="1600" dirty="0">
                <a:solidFill>
                  <a:srgbClr val="FFFF00"/>
                </a:solidFill>
              </a:rPr>
              <a:t>- представление документов, содержащих недостоверные сведения, либо документов, оформленных в ненадлежащем порядке, нечитабельность сведений, содержащихся в представленных документах;</a:t>
            </a:r>
          </a:p>
          <a:p>
            <a:r>
              <a:rPr lang="ru-RU" sz="1600" dirty="0">
                <a:solidFill>
                  <a:srgbClr val="FFFF00"/>
                </a:solidFill>
              </a:rPr>
              <a:t>- отрицательное заключение по результатам медицинского осмотра и психофизиологического обследования;</a:t>
            </a:r>
          </a:p>
          <a:p>
            <a:r>
              <a:rPr lang="ru-RU" sz="1600" dirty="0">
                <a:solidFill>
                  <a:srgbClr val="FFFF00"/>
                </a:solidFill>
              </a:rPr>
              <a:t>- несоответствие заявителя установленным квалификационным требованиям;</a:t>
            </a:r>
          </a:p>
          <a:p>
            <a:r>
              <a:rPr lang="ru-RU" sz="1600" dirty="0">
                <a:solidFill>
                  <a:srgbClr val="FFFF00"/>
                </a:solidFill>
              </a:rPr>
              <a:t>-неявка заявителя на проверку знаний федеральных норм и правил в области использования атомной энергии по заявленному виду деятельности (далее – проверка теоретических знаний) без уважительной причины;</a:t>
            </a:r>
          </a:p>
          <a:p>
            <a:r>
              <a:rPr lang="ru-RU" sz="1600" dirty="0">
                <a:solidFill>
                  <a:srgbClr val="FFFF00"/>
                </a:solidFill>
              </a:rPr>
              <a:t>-отрицательный результат проверки теоретических знаний заявителя.</a:t>
            </a:r>
          </a:p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33791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FFC000"/>
                </a:solidFill>
                <a:effectLst/>
              </a:rPr>
              <a:t>Основания для отказа в продлении срока действия выданного разрешения:</a:t>
            </a:r>
            <a:endParaRPr lang="ru-RU" sz="2400" dirty="0">
              <a:solidFill>
                <a:srgbClr val="FFC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4040188" cy="792088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21.12.2011 № 721</a:t>
            </a:r>
            <a:endParaRPr lang="ru-RU" dirty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340767"/>
            <a:ext cx="3959423" cy="792089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19.12.2018 № 623</a:t>
            </a:r>
            <a:endParaRPr lang="ru-RU" dirty="0"/>
          </a:p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204864"/>
            <a:ext cx="4040188" cy="3921299"/>
          </a:xfrm>
        </p:spPr>
        <p:txBody>
          <a:bodyPr>
            <a:normAutofit/>
          </a:bodyPr>
          <a:lstStyle/>
          <a:p>
            <a:r>
              <a:rPr lang="ru-RU" sz="1600" dirty="0">
                <a:solidFill>
                  <a:srgbClr val="FFFF00"/>
                </a:solidFill>
              </a:rPr>
              <a:t>- нарушение заявителем условий действия ранее выданного разрешения;</a:t>
            </a:r>
          </a:p>
          <a:p>
            <a:r>
              <a:rPr lang="ru-RU" sz="1600" dirty="0">
                <a:solidFill>
                  <a:srgbClr val="FFFF00"/>
                </a:solidFill>
              </a:rPr>
              <a:t>- нарушение заявителем требований нормативных правовых документов в области использования атомной энергии.</a:t>
            </a:r>
          </a:p>
          <a:p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276872"/>
            <a:ext cx="4041775" cy="3849291"/>
          </a:xfrm>
        </p:spPr>
        <p:txBody>
          <a:bodyPr>
            <a:normAutofit lnSpcReduction="10000"/>
          </a:bodyPr>
          <a:lstStyle/>
          <a:p>
            <a:r>
              <a:rPr lang="ru-RU" sz="1600" dirty="0">
                <a:solidFill>
                  <a:srgbClr val="FFFF00"/>
                </a:solidFill>
              </a:rPr>
              <a:t>- некомплектность представленных документов;</a:t>
            </a:r>
          </a:p>
          <a:p>
            <a:r>
              <a:rPr lang="ru-RU" sz="1600" dirty="0">
                <a:solidFill>
                  <a:srgbClr val="FFFF00"/>
                </a:solidFill>
              </a:rPr>
              <a:t>- представление документов, содержащих недостоверные сведения, либо документов, оформленных в ненадлежащем порядке, нечитабельность сведений, содержащихся в представленных документах;</a:t>
            </a:r>
          </a:p>
          <a:p>
            <a:r>
              <a:rPr lang="ru-RU" sz="1600" dirty="0">
                <a:solidFill>
                  <a:srgbClr val="FFFF00"/>
                </a:solidFill>
              </a:rPr>
              <a:t>- нарушение условий действия ранее выданного разрешения;</a:t>
            </a:r>
          </a:p>
          <a:p>
            <a:r>
              <a:rPr lang="ru-RU" sz="1600" dirty="0">
                <a:solidFill>
                  <a:srgbClr val="FFFF00"/>
                </a:solidFill>
              </a:rPr>
              <a:t>- нарушение требований нормативных правовых актов в области использования атомной энергии за период действия ранее выданного разрешения.</a:t>
            </a:r>
          </a:p>
        </p:txBody>
      </p:sp>
    </p:spTree>
    <p:extLst>
      <p:ext uri="{BB962C8B-B14F-4D97-AF65-F5344CB8AC3E}">
        <p14:creationId xmlns:p14="http://schemas.microsoft.com/office/powerpoint/2010/main" val="249795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170</TotalTime>
  <Words>853</Words>
  <Application>Microsoft Office PowerPoint</Application>
  <PresentationFormat>Экран (4:3)</PresentationFormat>
  <Paragraphs>86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Апекс</vt:lpstr>
      <vt:lpstr>"Административный регламент по предоставлению Федеральной службой по экологическому, технологическому и атомному надзору государственной услуги по выдаче разрешений на право ведения работ в области использования атомной энергии работникам объектов использования атомной энергии"</vt:lpstr>
      <vt:lpstr>Изменились сроки предоставления государственной услуги:</vt:lpstr>
      <vt:lpstr>Требования к предоставлению документов для получения разрешения на право ведения работ в области использования атомной энергии.</vt:lpstr>
      <vt:lpstr>Требования к содержанию заявления:</vt:lpstr>
      <vt:lpstr>По проведению проверки теоретических знаний.</vt:lpstr>
      <vt:lpstr>Презентация PowerPoint</vt:lpstr>
      <vt:lpstr>Основания для отказа в приеме документов, необходимых для предоставления государственной услуги:</vt:lpstr>
      <vt:lpstr>Основания для отказа в выдаче разрешения:</vt:lpstr>
      <vt:lpstr>Основания для отказа в продлении срока действия выданного разрешения:</vt:lpstr>
      <vt:lpstr>Презентация PowerPoint</vt:lpstr>
      <vt:lpstr>Разрешение является документом, дающим работнику организации право ведения работ согласно должностным обязанностям только по конкретной должности, конкретному виду деятельности и на конкретном объекте использования атомной энергии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Пояркина Наталья Петровна</dc:creator>
  <cp:lastModifiedBy>Прорвина Ирина Александровна</cp:lastModifiedBy>
  <cp:revision>20</cp:revision>
  <dcterms:created xsi:type="dcterms:W3CDTF">2019-09-24T09:27:59Z</dcterms:created>
  <dcterms:modified xsi:type="dcterms:W3CDTF">2019-09-24T12:54:14Z</dcterms:modified>
</cp:coreProperties>
</file>